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9" r:id="rId5"/>
    <p:sldMasterId id="214748368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Raleway SemiBold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Source Code Pro"/>
      <p:regular r:id="rId39"/>
      <p:bold r:id="rId40"/>
      <p:italic r:id="rId41"/>
      <p:boldItalic r:id="rId42"/>
    </p:embeddedFont>
    <p:embeddedFont>
      <p:font typeface="Oswald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288">
          <p15:clr>
            <a:srgbClr val="9AA0A6"/>
          </p15:clr>
        </p15:guide>
        <p15:guide id="4" pos="38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D4BE84F-6AC4-4579-BCD1-5926E0C7295E}">
  <a:tblStyle styleId="{6D4BE84F-6AC4-4579-BCD1-5926E0C729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88"/>
        <p:guide pos="3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-bold.fntdata"/><Relationship Id="rId20" Type="http://schemas.openxmlformats.org/officeDocument/2006/relationships/slide" Target="slides/slide13.xml"/><Relationship Id="rId42" Type="http://schemas.openxmlformats.org/officeDocument/2006/relationships/font" Target="fonts/SourceCodePro-boldItalic.fntdata"/><Relationship Id="rId41" Type="http://schemas.openxmlformats.org/officeDocument/2006/relationships/font" Target="fonts/SourceCodePro-italic.fntdata"/><Relationship Id="rId22" Type="http://schemas.openxmlformats.org/officeDocument/2006/relationships/slide" Target="slides/slide15.xml"/><Relationship Id="rId44" Type="http://schemas.openxmlformats.org/officeDocument/2006/relationships/font" Target="fonts/Oswald-bold.fntdata"/><Relationship Id="rId21" Type="http://schemas.openxmlformats.org/officeDocument/2006/relationships/slide" Target="slides/slide14.xml"/><Relationship Id="rId43" Type="http://schemas.openxmlformats.org/officeDocument/2006/relationships/font" Target="fonts/Oswald-regular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aleway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alewaySemiBold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4.xml"/><Relationship Id="rId33" Type="http://schemas.openxmlformats.org/officeDocument/2006/relationships/font" Target="fonts/RalewaySemiBold-italic.fntdata"/><Relationship Id="rId10" Type="http://schemas.openxmlformats.org/officeDocument/2006/relationships/slide" Target="slides/slide3.xml"/><Relationship Id="rId32" Type="http://schemas.openxmlformats.org/officeDocument/2006/relationships/font" Target="fonts/RalewaySemiBold-bold.fntdata"/><Relationship Id="rId13" Type="http://schemas.openxmlformats.org/officeDocument/2006/relationships/slide" Target="slides/slide6.xml"/><Relationship Id="rId35" Type="http://schemas.openxmlformats.org/officeDocument/2006/relationships/font" Target="fonts/Lato-regular.fntdata"/><Relationship Id="rId12" Type="http://schemas.openxmlformats.org/officeDocument/2006/relationships/slide" Target="slides/slide5.xml"/><Relationship Id="rId34" Type="http://schemas.openxmlformats.org/officeDocument/2006/relationships/font" Target="fonts/RalewaySemiBold-boldItalic.fntdata"/><Relationship Id="rId15" Type="http://schemas.openxmlformats.org/officeDocument/2006/relationships/slide" Target="slides/slide8.xml"/><Relationship Id="rId37" Type="http://schemas.openxmlformats.org/officeDocument/2006/relationships/font" Target="fonts/Lato-italic.fntdata"/><Relationship Id="rId14" Type="http://schemas.openxmlformats.org/officeDocument/2006/relationships/slide" Target="slides/slide7.xml"/><Relationship Id="rId36" Type="http://schemas.openxmlformats.org/officeDocument/2006/relationships/font" Target="fonts/Lato-bold.fntdata"/><Relationship Id="rId17" Type="http://schemas.openxmlformats.org/officeDocument/2006/relationships/slide" Target="slides/slide10.xml"/><Relationship Id="rId39" Type="http://schemas.openxmlformats.org/officeDocument/2006/relationships/font" Target="fonts/SourceCodePro-regular.fntdata"/><Relationship Id="rId16" Type="http://schemas.openxmlformats.org/officeDocument/2006/relationships/slide" Target="slides/slide9.xml"/><Relationship Id="rId38" Type="http://schemas.openxmlformats.org/officeDocument/2006/relationships/font" Target="fonts/Lato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5b04c50e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everyone.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presentation, we are going to talk about our empirical investigation on the presences of the code smell in code generation dataset and in the output of transformer-based model.</a:t>
            </a:r>
            <a:endParaRPr/>
          </a:p>
        </p:txBody>
      </p:sp>
      <p:sp>
        <p:nvSpPr>
          <p:cNvPr id="168" name="Google Shape;168;g15b04c50ec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5f27b8b878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5f27b8b878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5b04c50ecc_1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5b04c50ecc_1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f159bdd4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f159bdd4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5b97c2cbd3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5b97c2cbd3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5ba1aa601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5ba1aa601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5b04c50ecc_1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5b04c50ecc_1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5b97c2cbd3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5b97c2cbd3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5b04c50ecc_1_5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5b04c50ecc_1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15b04c50ecc_1_5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5b97c2cbd3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5b97c2cbd3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5f9273177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5f9273177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f159bdd4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f159bdd4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The transformer is an encoder- decoder architecture-based deep learning model that uses the self-attention mechanism for differentially weighting the significance of each part of the input data.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It powers  the current hike of large language model. To generation code, we need training set collected from open source data.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5b04c50ecc_1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5b04c50ecc_1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5f431f4cf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5f431f4cf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5b04c50ecc_1_3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5b04c50ecc_1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15b04c50ecc_1_3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5f5d4433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5f5d4433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5f956109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5f956109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5b04c50ecc_1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5b04c50ecc_1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5b97c2cbd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5b97c2cbd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rgbClr val="0A233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None/>
              <a:defRPr>
                <a:solidFill>
                  <a:srgbClr val="B7B7B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5426" y="0"/>
            <a:ext cx="733125" cy="8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75" y="4618102"/>
            <a:ext cx="3605678" cy="3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4463" y="0"/>
            <a:ext cx="635077" cy="7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500" y="4337825"/>
            <a:ext cx="4558986" cy="4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rgbClr val="0A233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None/>
              <a:defRPr>
                <a:solidFill>
                  <a:srgbClr val="B7B7B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5426" y="0"/>
            <a:ext cx="733125" cy="8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75" y="4618102"/>
            <a:ext cx="3605678" cy="3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bg>
      <p:bgPr>
        <a:solidFill>
          <a:srgbClr val="465510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4" name="Google Shape;74;p17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None/>
              <a:defRPr>
                <a:solidFill>
                  <a:srgbClr val="B7B7B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3213" y="0"/>
            <a:ext cx="637575" cy="73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75" y="4618102"/>
            <a:ext cx="3605678" cy="3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 2 1">
  <p:cSld name="TITLE_1_1_2_1">
    <p:bg>
      <p:bgPr>
        <a:solidFill>
          <a:srgbClr val="00843D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None/>
              <a:defRPr>
                <a:solidFill>
                  <a:srgbClr val="B7B7B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3213" y="0"/>
            <a:ext cx="637575" cy="73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75" y="4618102"/>
            <a:ext cx="3605678" cy="3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 1">
  <p:cSld name="TITLE_1_1_1">
    <p:bg>
      <p:bgPr>
        <a:solidFill>
          <a:srgbClr val="C9972C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9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None/>
              <a:defRPr>
                <a:solidFill>
                  <a:srgbClr val="B7B7B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Google Shape;8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3213" y="0"/>
            <a:ext cx="637575" cy="73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75" y="4618102"/>
            <a:ext cx="3605678" cy="3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 1 1">
  <p:cSld name="TITLE_1_1_1_1">
    <p:bg>
      <p:bgPr>
        <a:solidFill>
          <a:srgbClr val="FFCF0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2" name="Google Shape;92;p2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None/>
              <a:defRPr>
                <a:solidFill>
                  <a:srgbClr val="B7B7B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3213" y="0"/>
            <a:ext cx="637575" cy="73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75" y="4618102"/>
            <a:ext cx="3605678" cy="3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 1 1 1">
  <p:cSld name="TITLE_1_1_1_1_1">
    <p:bg>
      <p:bgPr>
        <a:solidFill>
          <a:srgbClr val="5AABBC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None/>
              <a:defRPr>
                <a:solidFill>
                  <a:srgbClr val="B7B7B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None/>
              <a:defRPr sz="30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3213" y="0"/>
            <a:ext cx="637575" cy="73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75" y="4618102"/>
            <a:ext cx="3605678" cy="3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457200" y="205976"/>
            <a:ext cx="82296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3000"/>
              <a:buNone/>
              <a:defRPr>
                <a:solidFill>
                  <a:srgbClr val="0A23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457200" y="973100"/>
            <a:ext cx="8229600" cy="39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0A233F"/>
              </a:buClr>
              <a:buSzPts val="2400"/>
              <a:buChar char="●"/>
              <a:defRPr>
                <a:solidFill>
                  <a:srgbClr val="0A233F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2000"/>
              <a:buChar char="○"/>
              <a:defRPr>
                <a:solidFill>
                  <a:srgbClr val="0A233F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1600"/>
              <a:buChar char="■"/>
              <a:defRPr>
                <a:solidFill>
                  <a:srgbClr val="0A233F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1600"/>
              <a:buChar char="●"/>
              <a:defRPr>
                <a:solidFill>
                  <a:srgbClr val="0A233F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1600"/>
              <a:buChar char="○"/>
              <a:defRPr>
                <a:solidFill>
                  <a:srgbClr val="0A233F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1600"/>
              <a:buChar char="■"/>
              <a:defRPr>
                <a:solidFill>
                  <a:srgbClr val="0A233F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1600"/>
              <a:buChar char="●"/>
              <a:defRPr>
                <a:solidFill>
                  <a:srgbClr val="0A233F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1600"/>
              <a:buChar char="○"/>
              <a:defRPr>
                <a:solidFill>
                  <a:srgbClr val="0A233F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1600"/>
              <a:buChar char="■"/>
              <a:defRPr>
                <a:solidFill>
                  <a:srgbClr val="0A233F"/>
                </a:solidFill>
              </a:defRPr>
            </a:lvl9pPr>
          </a:lstStyle>
          <a:p/>
        </p:txBody>
      </p:sp>
      <p:sp>
        <p:nvSpPr>
          <p:cNvPr id="105" name="Google Shape;105;p2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" name="Google Shape;10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9538" y="0"/>
            <a:ext cx="635077" cy="7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solidFill>
          <a:srgbClr val="0A233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2675" y="-10450"/>
            <a:ext cx="637575" cy="735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3"/>
          <p:cNvSpPr txBox="1"/>
          <p:nvPr>
            <p:ph type="title"/>
          </p:nvPr>
        </p:nvSpPr>
        <p:spPr>
          <a:xfrm>
            <a:off x="457200" y="205976"/>
            <a:ext cx="82296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0" name="Google Shape;110;p23"/>
          <p:cNvSpPr txBox="1"/>
          <p:nvPr>
            <p:ph idx="1" type="body"/>
          </p:nvPr>
        </p:nvSpPr>
        <p:spPr>
          <a:xfrm>
            <a:off x="457200" y="973100"/>
            <a:ext cx="8229600" cy="39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>
                <a:solidFill>
                  <a:srgbClr val="FFFFFF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>
                <a:solidFill>
                  <a:srgbClr val="FFFFFF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>
                <a:solidFill>
                  <a:srgbClr val="FFFFFF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>
                <a:solidFill>
                  <a:srgbClr val="FFFFFF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1" name="Google Shape;111;p2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Google Shape;1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75" y="4618102"/>
            <a:ext cx="3605678" cy="3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3">
  <p:cSld name="TITLE_AND_BODY_1_3">
    <p:bg>
      <p:bgPr>
        <a:solidFill>
          <a:srgbClr val="465510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type="title"/>
          </p:nvPr>
        </p:nvSpPr>
        <p:spPr>
          <a:xfrm>
            <a:off x="457200" y="205976"/>
            <a:ext cx="82296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" type="body"/>
          </p:nvPr>
        </p:nvSpPr>
        <p:spPr>
          <a:xfrm>
            <a:off x="457200" y="973100"/>
            <a:ext cx="8229600" cy="39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>
                <a:solidFill>
                  <a:srgbClr val="FFFFFF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>
                <a:solidFill>
                  <a:srgbClr val="FFFFFF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>
                <a:solidFill>
                  <a:srgbClr val="FFFFFF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>
                <a:solidFill>
                  <a:srgbClr val="FFFFFF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2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2675" y="-10450"/>
            <a:ext cx="637575" cy="73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75" y="4618102"/>
            <a:ext cx="3605678" cy="3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3 1">
  <p:cSld name="TITLE_AND_BODY_1_3_1">
    <p:bg>
      <p:bgPr>
        <a:solidFill>
          <a:srgbClr val="C9972C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>
            <p:ph type="title"/>
          </p:nvPr>
        </p:nvSpPr>
        <p:spPr>
          <a:xfrm>
            <a:off x="457200" y="205976"/>
            <a:ext cx="82296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1" name="Google Shape;121;p25"/>
          <p:cNvSpPr txBox="1"/>
          <p:nvPr>
            <p:ph idx="1" type="body"/>
          </p:nvPr>
        </p:nvSpPr>
        <p:spPr>
          <a:xfrm>
            <a:off x="457200" y="973100"/>
            <a:ext cx="8229600" cy="39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>
                <a:solidFill>
                  <a:srgbClr val="FFFFFF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>
                <a:solidFill>
                  <a:srgbClr val="FFFFFF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>
                <a:solidFill>
                  <a:srgbClr val="FFFFFF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>
                <a:solidFill>
                  <a:srgbClr val="FFFFFF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2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" name="Google Shape;12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2675" y="-10450"/>
            <a:ext cx="637575" cy="73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75" y="4618102"/>
            <a:ext cx="3605678" cy="3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2">
  <p:cSld name="TITLE_AND_BODY_1_2">
    <p:bg>
      <p:bgPr>
        <a:solidFill>
          <a:srgbClr val="00843D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title"/>
          </p:nvPr>
        </p:nvSpPr>
        <p:spPr>
          <a:xfrm>
            <a:off x="457200" y="205976"/>
            <a:ext cx="82296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1" type="body"/>
          </p:nvPr>
        </p:nvSpPr>
        <p:spPr>
          <a:xfrm>
            <a:off x="457200" y="973100"/>
            <a:ext cx="8229600" cy="39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>
                <a:solidFill>
                  <a:srgbClr val="FFFFFF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>
                <a:solidFill>
                  <a:srgbClr val="FFFFFF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>
                <a:solidFill>
                  <a:srgbClr val="FFFFFF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>
                <a:solidFill>
                  <a:srgbClr val="FFFFFF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2675" y="-10450"/>
            <a:ext cx="637575" cy="73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75" y="4618102"/>
            <a:ext cx="3605678" cy="3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bg>
      <p:bgPr>
        <a:solidFill>
          <a:srgbClr val="FFCF0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type="title"/>
          </p:nvPr>
        </p:nvSpPr>
        <p:spPr>
          <a:xfrm>
            <a:off x="457200" y="205976"/>
            <a:ext cx="82296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3" name="Google Shape;133;p27"/>
          <p:cNvSpPr txBox="1"/>
          <p:nvPr>
            <p:ph idx="1" type="body"/>
          </p:nvPr>
        </p:nvSpPr>
        <p:spPr>
          <a:xfrm>
            <a:off x="457200" y="973100"/>
            <a:ext cx="8229600" cy="39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>
                <a:solidFill>
                  <a:srgbClr val="FFFFFF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>
                <a:solidFill>
                  <a:srgbClr val="FFFFFF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>
                <a:solidFill>
                  <a:srgbClr val="FFFFFF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>
                <a:solidFill>
                  <a:srgbClr val="FFFFFF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4" name="Google Shape;134;p2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2675" y="-10450"/>
            <a:ext cx="637575" cy="73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75" y="4618102"/>
            <a:ext cx="3605678" cy="3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">
  <p:cSld name="TITLE_AND_BODY_1_1_1">
    <p:bg>
      <p:bgPr>
        <a:solidFill>
          <a:srgbClr val="5AABBC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/>
          <p:nvPr>
            <p:ph type="title"/>
          </p:nvPr>
        </p:nvSpPr>
        <p:spPr>
          <a:xfrm>
            <a:off x="457200" y="205976"/>
            <a:ext cx="82296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9" name="Google Shape;139;p28"/>
          <p:cNvSpPr txBox="1"/>
          <p:nvPr>
            <p:ph idx="1" type="body"/>
          </p:nvPr>
        </p:nvSpPr>
        <p:spPr>
          <a:xfrm>
            <a:off x="457200" y="973100"/>
            <a:ext cx="8229600" cy="39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>
                <a:solidFill>
                  <a:srgbClr val="FFFFFF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>
                <a:solidFill>
                  <a:srgbClr val="FFFFFF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>
                <a:solidFill>
                  <a:srgbClr val="FFFFFF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>
                <a:solidFill>
                  <a:srgbClr val="FFFFFF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0" name="Google Shape;140;p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2675" y="-10450"/>
            <a:ext cx="637575" cy="73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75" y="4618102"/>
            <a:ext cx="3605678" cy="3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title"/>
          </p:nvPr>
        </p:nvSpPr>
        <p:spPr>
          <a:xfrm>
            <a:off x="457200" y="205976"/>
            <a:ext cx="82296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3000"/>
              <a:buNone/>
              <a:defRPr>
                <a:solidFill>
                  <a:srgbClr val="0A23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3600"/>
              <a:buNone/>
              <a:defRPr>
                <a:solidFill>
                  <a:srgbClr val="0A23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3600"/>
              <a:buNone/>
              <a:defRPr>
                <a:solidFill>
                  <a:srgbClr val="0A23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3600"/>
              <a:buNone/>
              <a:defRPr>
                <a:solidFill>
                  <a:srgbClr val="0A23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3600"/>
              <a:buNone/>
              <a:defRPr>
                <a:solidFill>
                  <a:srgbClr val="0A23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3600"/>
              <a:buNone/>
              <a:defRPr>
                <a:solidFill>
                  <a:srgbClr val="0A23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3600"/>
              <a:buNone/>
              <a:defRPr>
                <a:solidFill>
                  <a:srgbClr val="0A23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3600"/>
              <a:buNone/>
              <a:defRPr>
                <a:solidFill>
                  <a:srgbClr val="0A23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3600"/>
              <a:buNone/>
              <a:defRPr>
                <a:solidFill>
                  <a:srgbClr val="0A233F"/>
                </a:solidFill>
              </a:defRPr>
            </a:lvl9pPr>
          </a:lstStyle>
          <a:p/>
        </p:txBody>
      </p:sp>
      <p:sp>
        <p:nvSpPr>
          <p:cNvPr id="145" name="Google Shape;145;p29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0A233F"/>
              </a:buClr>
              <a:buSzPts val="2400"/>
              <a:buChar char="●"/>
              <a:defRPr>
                <a:solidFill>
                  <a:srgbClr val="0A233F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2000"/>
              <a:buChar char="○"/>
              <a:defRPr>
                <a:solidFill>
                  <a:srgbClr val="0A233F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1600"/>
              <a:buChar char="■"/>
              <a:defRPr>
                <a:solidFill>
                  <a:srgbClr val="0A233F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1600"/>
              <a:buChar char="●"/>
              <a:defRPr>
                <a:solidFill>
                  <a:srgbClr val="0A233F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1600"/>
              <a:buChar char="○"/>
              <a:defRPr>
                <a:solidFill>
                  <a:srgbClr val="0A233F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1600"/>
              <a:buChar char="■"/>
              <a:defRPr>
                <a:solidFill>
                  <a:srgbClr val="0A233F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1600"/>
              <a:buChar char="●"/>
              <a:defRPr>
                <a:solidFill>
                  <a:srgbClr val="0A233F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1600"/>
              <a:buChar char="○"/>
              <a:defRPr>
                <a:solidFill>
                  <a:srgbClr val="0A233F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1600"/>
              <a:buChar char="■"/>
              <a:defRPr>
                <a:solidFill>
                  <a:srgbClr val="0A233F"/>
                </a:solidFill>
              </a:defRPr>
            </a:lvl9pPr>
          </a:lstStyle>
          <a:p/>
        </p:txBody>
      </p:sp>
      <p:sp>
        <p:nvSpPr>
          <p:cNvPr id="146" name="Google Shape;146;p29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0A233F"/>
              </a:buClr>
              <a:buSzPts val="2400"/>
              <a:buChar char="●"/>
              <a:defRPr>
                <a:solidFill>
                  <a:srgbClr val="0A233F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2000"/>
              <a:buChar char="○"/>
              <a:defRPr>
                <a:solidFill>
                  <a:srgbClr val="0A233F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1600"/>
              <a:buChar char="■"/>
              <a:defRPr>
                <a:solidFill>
                  <a:srgbClr val="0A233F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1600"/>
              <a:buChar char="●"/>
              <a:defRPr>
                <a:solidFill>
                  <a:srgbClr val="0A233F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1600"/>
              <a:buChar char="○"/>
              <a:defRPr>
                <a:solidFill>
                  <a:srgbClr val="0A233F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1600"/>
              <a:buChar char="■"/>
              <a:defRPr>
                <a:solidFill>
                  <a:srgbClr val="0A233F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1600"/>
              <a:buChar char="●"/>
              <a:defRPr>
                <a:solidFill>
                  <a:srgbClr val="0A233F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1600"/>
              <a:buChar char="○"/>
              <a:defRPr>
                <a:solidFill>
                  <a:srgbClr val="0A233F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1600"/>
              <a:buChar char="■"/>
              <a:defRPr>
                <a:solidFill>
                  <a:srgbClr val="0A233F"/>
                </a:solidFill>
              </a:defRPr>
            </a:lvl9pPr>
          </a:lstStyle>
          <a:p/>
        </p:txBody>
      </p:sp>
      <p:sp>
        <p:nvSpPr>
          <p:cNvPr id="147" name="Google Shape;147;p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9538" y="0"/>
            <a:ext cx="635077" cy="7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>
            <p:ph type="title"/>
          </p:nvPr>
        </p:nvSpPr>
        <p:spPr>
          <a:xfrm>
            <a:off x="457200" y="205976"/>
            <a:ext cx="82296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3000"/>
              <a:buNone/>
              <a:defRPr>
                <a:solidFill>
                  <a:srgbClr val="0A23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1" name="Google Shape;151;p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" name="Google Shape;15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9538" y="0"/>
            <a:ext cx="635077" cy="7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Clr>
                <a:srgbClr val="0A233F"/>
              </a:buClr>
              <a:buSzPts val="1800"/>
              <a:buNone/>
              <a:defRPr sz="1800">
                <a:solidFill>
                  <a:srgbClr val="0A233F"/>
                </a:solidFill>
              </a:defRPr>
            </a:lvl1pPr>
          </a:lstStyle>
          <a:p/>
        </p:txBody>
      </p:sp>
      <p:sp>
        <p:nvSpPr>
          <p:cNvPr id="155" name="Google Shape;155;p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6" name="Google Shape;15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9538" y="0"/>
            <a:ext cx="635077" cy="7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9538" y="0"/>
            <a:ext cx="635077" cy="7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/>
          <p:nvPr>
            <p:ph type="title"/>
          </p:nvPr>
        </p:nvSpPr>
        <p:spPr>
          <a:xfrm>
            <a:off x="457200" y="205978"/>
            <a:ext cx="7467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Libre Franklin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62" name="Google Shape;162;p33"/>
          <p:cNvSpPr txBox="1"/>
          <p:nvPr>
            <p:ph idx="1" type="body"/>
          </p:nvPr>
        </p:nvSpPr>
        <p:spPr>
          <a:xfrm>
            <a:off x="457200" y="1200150"/>
            <a:ext cx="7467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●"/>
              <a:defRPr/>
            </a:lvl1pPr>
            <a:lvl2pPr indent="-331469" lvl="1" marL="914400" rtl="0" algn="l">
              <a:spcBef>
                <a:spcPts val="360"/>
              </a:spcBef>
              <a:spcAft>
                <a:spcPts val="0"/>
              </a:spcAft>
              <a:buSzPts val="1620"/>
              <a:buChar char="○"/>
              <a:defRPr/>
            </a:lvl2pPr>
            <a:lvl3pPr indent="-325755" lvl="2" marL="1371600" rtl="0" algn="l">
              <a:spcBef>
                <a:spcPts val="360"/>
              </a:spcBef>
              <a:spcAft>
                <a:spcPts val="0"/>
              </a:spcAft>
              <a:buSzPts val="1530"/>
              <a:buChar char="■"/>
              <a:defRPr/>
            </a:lvl3pPr>
            <a:lvl4pPr indent="-331469" lvl="3" marL="1828800" rtl="0" algn="l">
              <a:spcBef>
                <a:spcPts val="360"/>
              </a:spcBef>
              <a:spcAft>
                <a:spcPts val="0"/>
              </a:spcAft>
              <a:buSzPts val="1620"/>
              <a:buChar char="●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3" name="Google Shape;163;p33"/>
          <p:cNvSpPr txBox="1"/>
          <p:nvPr>
            <p:ph idx="10" type="dt"/>
          </p:nvPr>
        </p:nvSpPr>
        <p:spPr>
          <a:xfrm>
            <a:off x="457200" y="481654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3"/>
          <p:cNvSpPr txBox="1"/>
          <p:nvPr>
            <p:ph idx="11" type="ftr"/>
          </p:nvPr>
        </p:nvSpPr>
        <p:spPr>
          <a:xfrm>
            <a:off x="3124200" y="481654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3"/>
          <p:cNvSpPr txBox="1"/>
          <p:nvPr>
            <p:ph idx="12" type="sldNum"/>
          </p:nvPr>
        </p:nvSpPr>
        <p:spPr>
          <a:xfrm>
            <a:off x="8153400" y="4816548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31.xml"/><Relationship Id="rId6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457200" y="205976"/>
            <a:ext cx="82296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3000"/>
              <a:buFont typeface="Raleway"/>
              <a:buNone/>
              <a:defRPr b="1" sz="3000">
                <a:solidFill>
                  <a:srgbClr val="0A233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3600"/>
              <a:buFont typeface="Raleway"/>
              <a:buNone/>
              <a:defRPr b="1" sz="3600">
                <a:solidFill>
                  <a:srgbClr val="0A233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3600"/>
              <a:buFont typeface="Raleway"/>
              <a:buNone/>
              <a:defRPr b="1" sz="3600">
                <a:solidFill>
                  <a:srgbClr val="0A233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3600"/>
              <a:buFont typeface="Raleway"/>
              <a:buNone/>
              <a:defRPr b="1" sz="3600">
                <a:solidFill>
                  <a:srgbClr val="0A233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3600"/>
              <a:buFont typeface="Raleway"/>
              <a:buNone/>
              <a:defRPr b="1" sz="3600">
                <a:solidFill>
                  <a:srgbClr val="0A233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3600"/>
              <a:buFont typeface="Raleway"/>
              <a:buNone/>
              <a:defRPr b="1" sz="3600">
                <a:solidFill>
                  <a:srgbClr val="0A233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3600"/>
              <a:buFont typeface="Raleway"/>
              <a:buNone/>
              <a:defRPr b="1" sz="3600">
                <a:solidFill>
                  <a:srgbClr val="0A233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3600"/>
              <a:buFont typeface="Raleway"/>
              <a:buNone/>
              <a:defRPr b="1" sz="3600">
                <a:solidFill>
                  <a:srgbClr val="0A233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3600"/>
              <a:buFont typeface="Raleway"/>
              <a:buNone/>
              <a:defRPr b="1" sz="3600">
                <a:solidFill>
                  <a:srgbClr val="0A233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57200" y="973100"/>
            <a:ext cx="8229600" cy="3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0A233F"/>
              </a:buClr>
              <a:buSzPts val="2400"/>
              <a:buFont typeface="Raleway"/>
              <a:buChar char="●"/>
              <a:defRPr sz="2400">
                <a:solidFill>
                  <a:srgbClr val="0A233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2000"/>
              <a:buFont typeface="Raleway"/>
              <a:buChar char="○"/>
              <a:defRPr sz="2000">
                <a:solidFill>
                  <a:srgbClr val="0A233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1600"/>
              <a:buFont typeface="Raleway"/>
              <a:buChar char="■"/>
              <a:defRPr sz="1600">
                <a:solidFill>
                  <a:srgbClr val="0A233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1600"/>
              <a:buFont typeface="Raleway"/>
              <a:buChar char="●"/>
              <a:defRPr sz="1600">
                <a:solidFill>
                  <a:srgbClr val="0A233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1600"/>
              <a:buFont typeface="Raleway"/>
              <a:buChar char="○"/>
              <a:defRPr sz="1600">
                <a:solidFill>
                  <a:srgbClr val="0A233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1600"/>
              <a:buFont typeface="Raleway"/>
              <a:buChar char="■"/>
              <a:defRPr sz="1600">
                <a:solidFill>
                  <a:srgbClr val="0A233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1600"/>
              <a:buFont typeface="Raleway"/>
              <a:buChar char="●"/>
              <a:defRPr sz="1600">
                <a:solidFill>
                  <a:srgbClr val="0A233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1600"/>
              <a:buFont typeface="Raleway"/>
              <a:buChar char="○"/>
              <a:defRPr sz="1600">
                <a:solidFill>
                  <a:srgbClr val="0A233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0A233F"/>
              </a:buClr>
              <a:buSzPts val="1600"/>
              <a:buFont typeface="Raleway"/>
              <a:buChar char="■"/>
              <a:defRPr sz="1600">
                <a:solidFill>
                  <a:srgbClr val="0A233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Relationship Id="rId4" Type="http://schemas.openxmlformats.org/officeDocument/2006/relationships/image" Target="../media/image11.png"/><Relationship Id="rId5" Type="http://schemas.openxmlformats.org/officeDocument/2006/relationships/image" Target="../media/image34.jpg"/><Relationship Id="rId6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Relationship Id="rId4" Type="http://schemas.openxmlformats.org/officeDocument/2006/relationships/image" Target="../media/image11.png"/><Relationship Id="rId5" Type="http://schemas.openxmlformats.org/officeDocument/2006/relationships/image" Target="../media/image34.jpg"/><Relationship Id="rId6" Type="http://schemas.openxmlformats.org/officeDocument/2006/relationships/image" Target="../media/image8.png"/><Relationship Id="rId7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hyperlink" Target="https://martinfowler.com/bliki/CodeSmell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5" Type="http://schemas.openxmlformats.org/officeDocument/2006/relationships/image" Target="../media/image34.jpg"/><Relationship Id="rId6" Type="http://schemas.openxmlformats.org/officeDocument/2006/relationships/image" Target="../media/image8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type="ctrTitle"/>
          </p:nvPr>
        </p:nvSpPr>
        <p:spPr>
          <a:xfrm>
            <a:off x="685800" y="924275"/>
            <a:ext cx="77724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An </a:t>
            </a:r>
            <a:r>
              <a:rPr lang="en" sz="3600">
                <a:solidFill>
                  <a:schemeClr val="lt1"/>
                </a:solidFill>
              </a:rPr>
              <a:t>Empirical</a:t>
            </a:r>
            <a:r>
              <a:rPr lang="en" sz="3600">
                <a:solidFill>
                  <a:schemeClr val="lt1"/>
                </a:solidFill>
              </a:rPr>
              <a:t> Study of </a:t>
            </a:r>
            <a:endParaRPr sz="36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Code Smells in Transformer-based </a:t>
            </a:r>
            <a:endParaRPr sz="36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Code Generation Techniques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4"/>
          <p:cNvSpPr txBox="1"/>
          <p:nvPr/>
        </p:nvSpPr>
        <p:spPr>
          <a:xfrm>
            <a:off x="4874426" y="3717175"/>
            <a:ext cx="26517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Joanna C. S. Santos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joannacss@nd.edu</a:t>
            </a:r>
            <a:endParaRPr i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34"/>
          <p:cNvSpPr txBox="1"/>
          <p:nvPr/>
        </p:nvSpPr>
        <p:spPr>
          <a:xfrm>
            <a:off x="223400" y="2571750"/>
            <a:ext cx="26517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Mohammed Latif Siddiq</a:t>
            </a:r>
            <a:endParaRPr b="1" sz="17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msiddiq3@nd.edu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3" name="Google Shape;173;p34"/>
          <p:cNvSpPr txBox="1"/>
          <p:nvPr/>
        </p:nvSpPr>
        <p:spPr>
          <a:xfrm>
            <a:off x="3173050" y="2571750"/>
            <a:ext cx="27978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Shafayat H. Majumder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1705080@ugrad.cse.buet.ac.bd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4" name="Google Shape;174;p34"/>
          <p:cNvSpPr txBox="1"/>
          <p:nvPr/>
        </p:nvSpPr>
        <p:spPr>
          <a:xfrm>
            <a:off x="6225850" y="2571750"/>
            <a:ext cx="27378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Maisha R. Mim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1705060@ugrad.cse.buet.ac.bd</a:t>
            </a:r>
            <a:endParaRPr i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75" name="Google Shape;175;p34"/>
          <p:cNvGrpSpPr/>
          <p:nvPr/>
        </p:nvGrpSpPr>
        <p:grpSpPr>
          <a:xfrm>
            <a:off x="4614325" y="4530750"/>
            <a:ext cx="4306275" cy="415500"/>
            <a:chOff x="4572000" y="4530750"/>
            <a:chExt cx="4306275" cy="415500"/>
          </a:xfrm>
        </p:grpSpPr>
        <p:sp>
          <p:nvSpPr>
            <p:cNvPr id="176" name="Google Shape;176;p34"/>
            <p:cNvSpPr txBox="1"/>
            <p:nvPr/>
          </p:nvSpPr>
          <p:spPr>
            <a:xfrm>
              <a:off x="4998975" y="4530750"/>
              <a:ext cx="38793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Bangladesh University of Engineering and Technology</a:t>
              </a:r>
              <a:endParaRPr sz="1500">
                <a:solidFill>
                  <a:schemeClr val="lt1"/>
                </a:solidFill>
              </a:endParaRPr>
            </a:p>
          </p:txBody>
        </p:sp>
        <p:pic>
          <p:nvPicPr>
            <p:cNvPr id="177" name="Google Shape;177;p34"/>
            <p:cNvPicPr preferRelativeResize="0"/>
            <p:nvPr/>
          </p:nvPicPr>
          <p:blipFill rotWithShape="1">
            <a:blip r:embed="rId3">
              <a:alphaModFix/>
            </a:blip>
            <a:srcRect b="238" l="0" r="0" t="238"/>
            <a:stretch/>
          </p:blipFill>
          <p:spPr>
            <a:xfrm>
              <a:off x="4572000" y="4530750"/>
              <a:ext cx="417501" cy="415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8" name="Google Shape;178;p34"/>
          <p:cNvSpPr txBox="1"/>
          <p:nvPr/>
        </p:nvSpPr>
        <p:spPr>
          <a:xfrm>
            <a:off x="1491275" y="3717175"/>
            <a:ext cx="27378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Sourov Jajodia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1705072@ugrad.cse.buet.ac.bd</a:t>
            </a:r>
            <a:endParaRPr i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3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/>
          <p:nvPr>
            <p:ph type="title"/>
          </p:nvPr>
        </p:nvSpPr>
        <p:spPr>
          <a:xfrm>
            <a:off x="457200" y="205975"/>
            <a:ext cx="79389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/>
              <a:t>Manual </a:t>
            </a:r>
            <a:r>
              <a:rPr b="0" lang="en" sz="2800">
                <a:solidFill>
                  <a:srgbClr val="C9972C"/>
                </a:solidFill>
              </a:rPr>
              <a:t>Validation</a:t>
            </a:r>
            <a:r>
              <a:rPr b="0" lang="en" sz="2800"/>
              <a:t> for the Analyzers</a:t>
            </a:r>
            <a:endParaRPr b="0" sz="2800"/>
          </a:p>
        </p:txBody>
      </p:sp>
      <p:pic>
        <p:nvPicPr>
          <p:cNvPr id="299" name="Google Shape;2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863875"/>
            <a:ext cx="3000842" cy="356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3"/>
          <p:cNvSpPr/>
          <p:nvPr/>
        </p:nvSpPr>
        <p:spPr>
          <a:xfrm>
            <a:off x="1576200" y="3473100"/>
            <a:ext cx="993900" cy="932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3"/>
          <p:cNvSpPr txBox="1"/>
          <p:nvPr/>
        </p:nvSpPr>
        <p:spPr>
          <a:xfrm>
            <a:off x="3974775" y="910425"/>
            <a:ext cx="238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Confidence Level = 95%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Margin of Error = 5%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302" name="Google Shape;302;p43"/>
          <p:cNvGraphicFramePr/>
          <p:nvPr/>
        </p:nvGraphicFramePr>
        <p:xfrm>
          <a:off x="3974775" y="2106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{6D4BE84F-6AC4-4579-BCD1-5926E0C7295E}</a:tableStyleId>
              </a:tblPr>
              <a:tblGrid>
                <a:gridCol w="1629275"/>
                <a:gridCol w="1629275"/>
                <a:gridCol w="1629275"/>
              </a:tblGrid>
              <a:tr h="37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Analyzers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# of Samples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Precision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Pylint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Bandit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90.79%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3" name="Google Shape;303;p4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1881" y="1245175"/>
            <a:ext cx="5294917" cy="3213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4"/>
          <p:cNvSpPr txBox="1"/>
          <p:nvPr>
            <p:ph type="title"/>
          </p:nvPr>
        </p:nvSpPr>
        <p:spPr>
          <a:xfrm>
            <a:off x="457200" y="205975"/>
            <a:ext cx="8229600" cy="88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RQ2: </a:t>
            </a:r>
            <a:r>
              <a:rPr b="0" lang="en" sz="2400"/>
              <a:t>Does the </a:t>
            </a:r>
            <a:r>
              <a:rPr lang="en" sz="2400">
                <a:solidFill>
                  <a:srgbClr val="00843D"/>
                </a:solidFill>
              </a:rPr>
              <a:t>output</a:t>
            </a:r>
            <a:r>
              <a:rPr b="0" lang="en" sz="2400"/>
              <a:t> of an</a:t>
            </a:r>
            <a:r>
              <a:rPr lang="en" sz="2400"/>
              <a:t> </a:t>
            </a:r>
            <a:r>
              <a:rPr lang="en" sz="2400">
                <a:solidFill>
                  <a:srgbClr val="0000FF"/>
                </a:solidFill>
              </a:rPr>
              <a:t>open-source</a:t>
            </a:r>
            <a:r>
              <a:rPr lang="en" sz="2400"/>
              <a:t> </a:t>
            </a:r>
            <a:r>
              <a:rPr b="0" lang="en" sz="2400"/>
              <a:t>code generation technique contain code smells?</a:t>
            </a:r>
            <a:endParaRPr b="0" sz="2400"/>
          </a:p>
        </p:txBody>
      </p:sp>
      <p:pic>
        <p:nvPicPr>
          <p:cNvPr id="310" name="Google Shape;31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925" y="1346875"/>
            <a:ext cx="2146781" cy="356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4"/>
          <p:cNvSpPr txBox="1"/>
          <p:nvPr/>
        </p:nvSpPr>
        <p:spPr>
          <a:xfrm>
            <a:off x="3186425" y="2454400"/>
            <a:ext cx="57375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Top security smells:</a:t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i="1" lang="en" sz="1900"/>
              <a:t>Improper check or handling exceptional condition</a:t>
            </a:r>
            <a:endParaRPr i="1"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i="1" lang="en" sz="1900"/>
              <a:t>Use of blacklisted function i.e. </a:t>
            </a:r>
            <a:r>
              <a:rPr i="1" lang="en" sz="1900">
                <a:latin typeface="Courier New"/>
                <a:ea typeface="Courier New"/>
                <a:cs typeface="Courier New"/>
                <a:sym typeface="Courier New"/>
              </a:rPr>
              <a:t>eval</a:t>
            </a:r>
            <a:r>
              <a:rPr i="1" lang="en" sz="1900">
                <a:solidFill>
                  <a:schemeClr val="dk1"/>
                </a:solidFill>
              </a:rPr>
              <a:t>, </a:t>
            </a: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random</a:t>
            </a:r>
            <a:endParaRPr i="1"/>
          </a:p>
        </p:txBody>
      </p:sp>
      <p:sp>
        <p:nvSpPr>
          <p:cNvPr id="312" name="Google Shape;312;p44"/>
          <p:cNvSpPr/>
          <p:nvPr/>
        </p:nvSpPr>
        <p:spPr>
          <a:xfrm>
            <a:off x="747900" y="1304550"/>
            <a:ext cx="1058400" cy="738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4"/>
          <p:cNvSpPr/>
          <p:nvPr/>
        </p:nvSpPr>
        <p:spPr>
          <a:xfrm>
            <a:off x="505200" y="2077825"/>
            <a:ext cx="1096500" cy="551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4"/>
          <p:cNvSpPr/>
          <p:nvPr/>
        </p:nvSpPr>
        <p:spPr>
          <a:xfrm>
            <a:off x="609600" y="2663600"/>
            <a:ext cx="1096500" cy="738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4"/>
          <p:cNvSpPr/>
          <p:nvPr/>
        </p:nvSpPr>
        <p:spPr>
          <a:xfrm>
            <a:off x="609600" y="3807050"/>
            <a:ext cx="1993800" cy="413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4"/>
          <p:cNvSpPr/>
          <p:nvPr/>
        </p:nvSpPr>
        <p:spPr>
          <a:xfrm flipH="1" rot="10800000">
            <a:off x="691450" y="4216400"/>
            <a:ext cx="1820400" cy="754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type="title"/>
          </p:nvPr>
        </p:nvSpPr>
        <p:spPr>
          <a:xfrm>
            <a:off x="457200" y="205975"/>
            <a:ext cx="8229600" cy="8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RQ3: </a:t>
            </a:r>
            <a:r>
              <a:rPr b="0" lang="en" sz="2400"/>
              <a:t>Is there any code smell in the</a:t>
            </a:r>
            <a:r>
              <a:rPr lang="en" sz="2400"/>
              <a:t> </a:t>
            </a:r>
            <a:r>
              <a:rPr lang="en" sz="2400">
                <a:solidFill>
                  <a:srgbClr val="00843D"/>
                </a:solidFill>
              </a:rPr>
              <a:t>output</a:t>
            </a:r>
            <a:r>
              <a:rPr b="0" lang="en" sz="2400"/>
              <a:t> of </a:t>
            </a:r>
            <a:r>
              <a:rPr lang="en" sz="2400">
                <a:solidFill>
                  <a:srgbClr val="FF0000"/>
                </a:solidFill>
              </a:rPr>
              <a:t>closed</a:t>
            </a:r>
            <a:r>
              <a:rPr lang="en" sz="2400"/>
              <a:t> </a:t>
            </a:r>
            <a:r>
              <a:rPr lang="en" sz="2400">
                <a:solidFill>
                  <a:srgbClr val="FF0000"/>
                </a:solidFill>
              </a:rPr>
              <a:t>source</a:t>
            </a:r>
            <a:r>
              <a:rPr b="0" lang="en" sz="2400"/>
              <a:t> code generation tools?</a:t>
            </a:r>
            <a:endParaRPr sz="2400"/>
          </a:p>
        </p:txBody>
      </p:sp>
      <p:pic>
        <p:nvPicPr>
          <p:cNvPr id="323" name="Google Shape;3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25" y="1207500"/>
            <a:ext cx="2146781" cy="356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5"/>
          <p:cNvSpPr txBox="1"/>
          <p:nvPr/>
        </p:nvSpPr>
        <p:spPr>
          <a:xfrm>
            <a:off x="3152325" y="1602000"/>
            <a:ext cx="5737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Top </a:t>
            </a:r>
            <a:r>
              <a:rPr b="1" lang="en" sz="1900"/>
              <a:t>Security smells: </a:t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i="1" lang="en" sz="1900"/>
              <a:t>Improper check or handling exceptional condition</a:t>
            </a:r>
            <a:endParaRPr i="1"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i="1" lang="en" sz="1900"/>
              <a:t>Use of blacklisted function i.e. </a:t>
            </a:r>
            <a:r>
              <a:rPr i="1" lang="en" sz="1900">
                <a:latin typeface="Courier New"/>
                <a:ea typeface="Courier New"/>
                <a:cs typeface="Courier New"/>
                <a:sym typeface="Courier New"/>
              </a:rPr>
              <a:t>eval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i="1" lang="en" sz="1900"/>
              <a:t>Use of weak hash functions (MD2, MD4, MD5, or SHA1)</a:t>
            </a:r>
            <a:endParaRPr i="1"/>
          </a:p>
        </p:txBody>
      </p:sp>
      <p:sp>
        <p:nvSpPr>
          <p:cNvPr id="325" name="Google Shape;325;p45"/>
          <p:cNvSpPr/>
          <p:nvPr/>
        </p:nvSpPr>
        <p:spPr>
          <a:xfrm>
            <a:off x="747900" y="1165175"/>
            <a:ext cx="1058400" cy="738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5"/>
          <p:cNvSpPr/>
          <p:nvPr/>
        </p:nvSpPr>
        <p:spPr>
          <a:xfrm flipH="1" rot="10800000">
            <a:off x="691450" y="4077025"/>
            <a:ext cx="1820400" cy="754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5"/>
          <p:cNvSpPr/>
          <p:nvPr/>
        </p:nvSpPr>
        <p:spPr>
          <a:xfrm>
            <a:off x="609600" y="3667675"/>
            <a:ext cx="1993800" cy="413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5"/>
          <p:cNvSpPr/>
          <p:nvPr/>
        </p:nvSpPr>
        <p:spPr>
          <a:xfrm>
            <a:off x="1584675" y="1867900"/>
            <a:ext cx="969300" cy="621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5"/>
          <p:cNvSpPr/>
          <p:nvPr/>
        </p:nvSpPr>
        <p:spPr>
          <a:xfrm>
            <a:off x="1531050" y="2474925"/>
            <a:ext cx="1220700" cy="783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7025" y="1165175"/>
            <a:ext cx="4448099" cy="381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6"/>
          <p:cNvSpPr txBox="1"/>
          <p:nvPr>
            <p:ph type="title"/>
          </p:nvPr>
        </p:nvSpPr>
        <p:spPr>
          <a:xfrm>
            <a:off x="457200" y="205976"/>
            <a:ext cx="82296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rgbClr val="D39F10"/>
                </a:solidFill>
              </a:rPr>
              <a:t>Examples </a:t>
            </a:r>
            <a:r>
              <a:rPr b="0" lang="en" sz="2800">
                <a:solidFill>
                  <a:srgbClr val="0A233F"/>
                </a:solidFill>
              </a:rPr>
              <a:t>of Generated Smelly Code</a:t>
            </a:r>
            <a:endParaRPr b="0" sz="2800">
              <a:solidFill>
                <a:srgbClr val="0A233F"/>
              </a:solidFill>
            </a:endParaRPr>
          </a:p>
        </p:txBody>
      </p:sp>
      <p:pic>
        <p:nvPicPr>
          <p:cNvPr id="337" name="Google Shape;3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750" y="863875"/>
            <a:ext cx="7098500" cy="352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6"/>
          <p:cNvSpPr txBox="1"/>
          <p:nvPr/>
        </p:nvSpPr>
        <p:spPr>
          <a:xfrm>
            <a:off x="3065100" y="4471550"/>
            <a:ext cx="30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Inconsistent Return Statement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9" name="Google Shape;339;p46"/>
          <p:cNvSpPr/>
          <p:nvPr/>
        </p:nvSpPr>
        <p:spPr>
          <a:xfrm>
            <a:off x="1714650" y="3653600"/>
            <a:ext cx="2724900" cy="485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>
            <p:ph type="title"/>
          </p:nvPr>
        </p:nvSpPr>
        <p:spPr>
          <a:xfrm>
            <a:off x="457200" y="205976"/>
            <a:ext cx="82296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rgbClr val="D39F10"/>
                </a:solidFill>
              </a:rPr>
              <a:t>Examples </a:t>
            </a:r>
            <a:r>
              <a:rPr b="0" lang="en" sz="2800">
                <a:solidFill>
                  <a:srgbClr val="0A233F"/>
                </a:solidFill>
              </a:rPr>
              <a:t>of Generated Smelly Code</a:t>
            </a:r>
            <a:endParaRPr b="0" sz="2800">
              <a:solidFill>
                <a:srgbClr val="0A233F"/>
              </a:solidFill>
            </a:endParaRPr>
          </a:p>
        </p:txBody>
      </p:sp>
      <p:sp>
        <p:nvSpPr>
          <p:cNvPr id="346" name="Google Shape;346;p4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7" name="Google Shape;34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812" y="863875"/>
            <a:ext cx="4438375" cy="370707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7"/>
          <p:cNvSpPr txBox="1"/>
          <p:nvPr/>
        </p:nvSpPr>
        <p:spPr>
          <a:xfrm>
            <a:off x="2880450" y="4570950"/>
            <a:ext cx="33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Use of Possible Insecure Function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9" name="Google Shape;349;p47"/>
          <p:cNvSpPr/>
          <p:nvPr/>
        </p:nvSpPr>
        <p:spPr>
          <a:xfrm>
            <a:off x="2815775" y="3719300"/>
            <a:ext cx="1698900" cy="485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/>
          <p:nvPr>
            <p:ph type="title"/>
          </p:nvPr>
        </p:nvSpPr>
        <p:spPr>
          <a:xfrm>
            <a:off x="457200" y="205976"/>
            <a:ext cx="82296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rgbClr val="C9972C"/>
                </a:solidFill>
              </a:rPr>
              <a:t>Implication</a:t>
            </a:r>
            <a:r>
              <a:rPr b="0" lang="en" sz="2800"/>
              <a:t> of the Findings</a:t>
            </a:r>
            <a:endParaRPr b="0" sz="2800"/>
          </a:p>
        </p:txBody>
      </p:sp>
      <p:sp>
        <p:nvSpPr>
          <p:cNvPr id="355" name="Google Shape;355;p48"/>
          <p:cNvSpPr txBox="1"/>
          <p:nvPr>
            <p:ph idx="1" type="body"/>
          </p:nvPr>
        </p:nvSpPr>
        <p:spPr>
          <a:xfrm>
            <a:off x="457200" y="973100"/>
            <a:ext cx="8229600" cy="12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/>
              <a:t>For Developers:</a:t>
            </a:r>
            <a:endParaRPr b="1"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Bad patterns leak to the model’s output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i="1" lang="en" sz="1600"/>
              <a:t>Smells in the output of a model is a subset of the smell found in the dataset</a:t>
            </a:r>
            <a:endParaRPr i="1" sz="1600"/>
          </a:p>
        </p:txBody>
      </p:sp>
      <p:sp>
        <p:nvSpPr>
          <p:cNvPr id="356" name="Google Shape;356;p48"/>
          <p:cNvSpPr txBox="1"/>
          <p:nvPr>
            <p:ph idx="1" type="body"/>
          </p:nvPr>
        </p:nvSpPr>
        <p:spPr>
          <a:xfrm>
            <a:off x="457200" y="2259150"/>
            <a:ext cx="8229600" cy="13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 startAt="2"/>
            </a:pPr>
            <a:r>
              <a:rPr lang="en" sz="2000"/>
              <a:t>Proper checking of the code generation output</a:t>
            </a:r>
            <a:endParaRPr sz="20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i="1" lang="en" sz="1600"/>
              <a:t>Taking generated code “as is” could lead to a software quality issue.</a:t>
            </a:r>
            <a:endParaRPr i="1"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i="1" lang="en" sz="1600"/>
              <a:t>Using static analyzers and linters for vetting the code generation output</a:t>
            </a:r>
            <a:endParaRPr i="1" sz="1600"/>
          </a:p>
        </p:txBody>
      </p:sp>
      <p:sp>
        <p:nvSpPr>
          <p:cNvPr id="357" name="Google Shape;357;p48"/>
          <p:cNvSpPr txBox="1"/>
          <p:nvPr>
            <p:ph idx="1" type="body"/>
          </p:nvPr>
        </p:nvSpPr>
        <p:spPr>
          <a:xfrm>
            <a:off x="457200" y="3433675"/>
            <a:ext cx="8229600" cy="11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For Researcher: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Preprocessing the dataset </a:t>
            </a:r>
            <a:endParaRPr sz="20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i="1" lang="en" sz="1600"/>
              <a:t>Remove and repair smelly samples in the dataset</a:t>
            </a:r>
            <a:endParaRPr i="1" sz="1900"/>
          </a:p>
        </p:txBody>
      </p:sp>
      <p:sp>
        <p:nvSpPr>
          <p:cNvPr id="358" name="Google Shape;358;p4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9"/>
          <p:cNvSpPr txBox="1"/>
          <p:nvPr>
            <p:ph type="title"/>
          </p:nvPr>
        </p:nvSpPr>
        <p:spPr>
          <a:xfrm>
            <a:off x="457200" y="205976"/>
            <a:ext cx="82296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rgbClr val="0A233F"/>
                </a:solidFill>
              </a:rPr>
              <a:t>Conclusion</a:t>
            </a:r>
            <a:endParaRPr b="0" sz="2800">
              <a:solidFill>
                <a:srgbClr val="0A233F"/>
              </a:solidFill>
            </a:endParaRPr>
          </a:p>
        </p:txBody>
      </p:sp>
      <p:pic>
        <p:nvPicPr>
          <p:cNvPr id="364" name="Google Shape;36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111" y="1629426"/>
            <a:ext cx="2138378" cy="134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7283" y="1629420"/>
            <a:ext cx="2138383" cy="134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3459" y="1682436"/>
            <a:ext cx="2138382" cy="1343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0513" y="2056412"/>
            <a:ext cx="8004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2050" y="2056400"/>
            <a:ext cx="8004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9"/>
          <p:cNvSpPr txBox="1"/>
          <p:nvPr/>
        </p:nvSpPr>
        <p:spPr>
          <a:xfrm>
            <a:off x="172100" y="1021525"/>
            <a:ext cx="245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Code Generation Dataset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0" name="Google Shape;370;p49"/>
          <p:cNvSpPr txBox="1"/>
          <p:nvPr/>
        </p:nvSpPr>
        <p:spPr>
          <a:xfrm>
            <a:off x="3318275" y="913813"/>
            <a:ext cx="245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Transformer-based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Large Language Model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1" name="Google Shape;371;p49"/>
          <p:cNvSpPr txBox="1"/>
          <p:nvPr/>
        </p:nvSpPr>
        <p:spPr>
          <a:xfrm>
            <a:off x="6464450" y="1021513"/>
            <a:ext cx="245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Generated Source Code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2" name="Google Shape;372;p49"/>
          <p:cNvSpPr txBox="1"/>
          <p:nvPr/>
        </p:nvSpPr>
        <p:spPr>
          <a:xfrm>
            <a:off x="0" y="3464775"/>
            <a:ext cx="28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RQ1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: code smells in training sets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3" name="Google Shape;373;p49"/>
          <p:cNvSpPr/>
          <p:nvPr/>
        </p:nvSpPr>
        <p:spPr>
          <a:xfrm>
            <a:off x="85250" y="913825"/>
            <a:ext cx="2543400" cy="2373900"/>
          </a:xfrm>
          <a:prstGeom prst="ellipse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9"/>
          <p:cNvSpPr/>
          <p:nvPr/>
        </p:nvSpPr>
        <p:spPr>
          <a:xfrm>
            <a:off x="6314900" y="913825"/>
            <a:ext cx="2543400" cy="2373900"/>
          </a:xfrm>
          <a:prstGeom prst="ellipse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9"/>
          <p:cNvSpPr txBox="1"/>
          <p:nvPr/>
        </p:nvSpPr>
        <p:spPr>
          <a:xfrm>
            <a:off x="6067250" y="3249225"/>
            <a:ext cx="303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Code smells in generated code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RQ2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: open source techniques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RQ3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: closed source 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techniques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376" name="Google Shape;376;p49"/>
          <p:cNvGraphicFramePr/>
          <p:nvPr/>
        </p:nvGraphicFramePr>
        <p:xfrm>
          <a:off x="607663" y="4042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{6D4BE84F-6AC4-4579-BCD1-5926E0C7295E}</a:tableStyleId>
              </a:tblPr>
              <a:tblGrid>
                <a:gridCol w="1982175"/>
                <a:gridCol w="2139050"/>
                <a:gridCol w="1825275"/>
                <a:gridCol w="1982175"/>
              </a:tblGrid>
              <a:tr h="44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Code Smells</a:t>
                      </a:r>
                      <a:endParaRPr b="1"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Undefined</a:t>
                      </a:r>
                      <a:r>
                        <a:rPr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Variables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Not using enumerate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Inconsistent return statements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Security Smells</a:t>
                      </a:r>
                      <a:endParaRPr b="1"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Using Assert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Blacklisted Functions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Improper use of Subprocess Function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7" name="Google Shape;377;p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0"/>
          <p:cNvSpPr txBox="1"/>
          <p:nvPr>
            <p:ph type="title"/>
          </p:nvPr>
        </p:nvSpPr>
        <p:spPr>
          <a:xfrm>
            <a:off x="0" y="68800"/>
            <a:ext cx="763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500">
                <a:solidFill>
                  <a:schemeClr val="dk1"/>
                </a:solidFill>
              </a:rPr>
              <a:t>An Empirical Study of </a:t>
            </a:r>
            <a:r>
              <a:rPr lang="en" sz="2500">
                <a:solidFill>
                  <a:srgbClr val="980000"/>
                </a:solidFill>
              </a:rPr>
              <a:t>Code Smells</a:t>
            </a:r>
            <a:r>
              <a:rPr lang="en" sz="2500">
                <a:solidFill>
                  <a:schemeClr val="dk1"/>
                </a:solidFill>
              </a:rPr>
              <a:t> in </a:t>
            </a:r>
            <a:r>
              <a:rPr lang="en" sz="2500">
                <a:solidFill>
                  <a:srgbClr val="00843D"/>
                </a:solidFill>
              </a:rPr>
              <a:t>Transformer-based Code Generation</a:t>
            </a:r>
            <a:r>
              <a:rPr lang="en" sz="2500">
                <a:solidFill>
                  <a:schemeClr val="dk1"/>
                </a:solidFill>
              </a:rPr>
              <a:t> Techniques</a:t>
            </a:r>
            <a:endParaRPr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0"/>
          <p:cNvSpPr txBox="1"/>
          <p:nvPr/>
        </p:nvSpPr>
        <p:spPr>
          <a:xfrm>
            <a:off x="7362800" y="1054914"/>
            <a:ext cx="14490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Joanna C. S. Santos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joannacss@nd.edu</a:t>
            </a:r>
            <a:endParaRPr i="1" sz="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50"/>
          <p:cNvSpPr txBox="1"/>
          <p:nvPr/>
        </p:nvSpPr>
        <p:spPr>
          <a:xfrm>
            <a:off x="-5200" y="1047750"/>
            <a:ext cx="17391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Mohammed Latif Siddiq</a:t>
            </a:r>
            <a:endParaRPr b="1" sz="1100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msiddiq3@nd.edu</a:t>
            </a:r>
            <a:endParaRPr sz="9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86" name="Google Shape;386;p50"/>
          <p:cNvSpPr txBox="1"/>
          <p:nvPr/>
        </p:nvSpPr>
        <p:spPr>
          <a:xfrm>
            <a:off x="1733900" y="1047750"/>
            <a:ext cx="18834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Shafayat H. Majumder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1705080@ugrad.cse.buet.ac.bd</a:t>
            </a:r>
            <a:endParaRPr sz="9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87" name="Google Shape;387;p50"/>
          <p:cNvSpPr txBox="1"/>
          <p:nvPr/>
        </p:nvSpPr>
        <p:spPr>
          <a:xfrm>
            <a:off x="3649700" y="1047750"/>
            <a:ext cx="18834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Maisha R. Mim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1705060@ugrad.cse.buet.ac.bd</a:t>
            </a:r>
            <a:endParaRPr i="1" sz="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50"/>
          <p:cNvSpPr txBox="1"/>
          <p:nvPr/>
        </p:nvSpPr>
        <p:spPr>
          <a:xfrm>
            <a:off x="5565500" y="1054914"/>
            <a:ext cx="1797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Sourov Jajodia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1705072@ugrad.cse.buet.ac.bd</a:t>
            </a:r>
            <a:endParaRPr i="1" sz="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9" name="Google Shape;3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50" y="1636475"/>
            <a:ext cx="2009400" cy="200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0" name="Google Shape;390;p50"/>
          <p:cNvSpPr txBox="1"/>
          <p:nvPr/>
        </p:nvSpPr>
        <p:spPr>
          <a:xfrm>
            <a:off x="784008" y="3680175"/>
            <a:ext cx="148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Preprint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1" name="Google Shape;39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7299" y="1642400"/>
            <a:ext cx="2009400" cy="200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2" name="Google Shape;392;p50"/>
          <p:cNvSpPr txBox="1"/>
          <p:nvPr/>
        </p:nvSpPr>
        <p:spPr>
          <a:xfrm>
            <a:off x="3679198" y="3680175"/>
            <a:ext cx="178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Source Code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3" name="Google Shape;39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1400" y="16138"/>
            <a:ext cx="777500" cy="9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6503" y="33841"/>
            <a:ext cx="777500" cy="9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3849" y="1636475"/>
            <a:ext cx="2009400" cy="200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6" name="Google Shape;396;p50"/>
          <p:cNvSpPr txBox="1"/>
          <p:nvPr/>
        </p:nvSpPr>
        <p:spPr>
          <a:xfrm>
            <a:off x="6725761" y="3680175"/>
            <a:ext cx="178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Contact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7" name="Google Shape;397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69044" y="4304949"/>
            <a:ext cx="1282749" cy="7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0"/>
          <p:cNvSpPr txBox="1"/>
          <p:nvPr/>
        </p:nvSpPr>
        <p:spPr>
          <a:xfrm>
            <a:off x="2215650" y="444823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Any Questions?</a:t>
            </a:r>
            <a:endParaRPr/>
          </a:p>
        </p:txBody>
      </p:sp>
      <p:sp>
        <p:nvSpPr>
          <p:cNvPr id="399" name="Google Shape;399;p50"/>
          <p:cNvSpPr txBox="1"/>
          <p:nvPr>
            <p:ph idx="12" type="sldNum"/>
          </p:nvPr>
        </p:nvSpPr>
        <p:spPr>
          <a:xfrm>
            <a:off x="8153400" y="4816548"/>
            <a:ext cx="762000" cy="273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/>
          <p:nvPr>
            <p:ph type="title"/>
          </p:nvPr>
        </p:nvSpPr>
        <p:spPr>
          <a:xfrm>
            <a:off x="457200" y="205978"/>
            <a:ext cx="7467600" cy="8574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Leakage</a:t>
            </a:r>
            <a:endParaRPr/>
          </a:p>
        </p:txBody>
      </p:sp>
      <p:sp>
        <p:nvSpPr>
          <p:cNvPr id="405" name="Google Shape;405;p51"/>
          <p:cNvSpPr txBox="1"/>
          <p:nvPr>
            <p:ph idx="12" type="sldNum"/>
          </p:nvPr>
        </p:nvSpPr>
        <p:spPr>
          <a:xfrm>
            <a:off x="8153400" y="4816548"/>
            <a:ext cx="762000" cy="273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6" name="Google Shape;4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885375"/>
            <a:ext cx="3962400" cy="3307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1"/>
          <p:cNvPicPr preferRelativeResize="0"/>
          <p:nvPr/>
        </p:nvPicPr>
        <p:blipFill rotWithShape="1">
          <a:blip r:embed="rId4">
            <a:alphaModFix/>
          </a:blip>
          <a:srcRect b="36840" l="2779" r="10362" t="0"/>
          <a:stretch/>
        </p:blipFill>
        <p:spPr>
          <a:xfrm>
            <a:off x="5731450" y="885375"/>
            <a:ext cx="2788075" cy="99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1"/>
          <p:cNvSpPr txBox="1"/>
          <p:nvPr/>
        </p:nvSpPr>
        <p:spPr>
          <a:xfrm>
            <a:off x="6679400" y="2491375"/>
            <a:ext cx="24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9" name="Google Shape;409;p51"/>
          <p:cNvSpPr txBox="1"/>
          <p:nvPr/>
        </p:nvSpPr>
        <p:spPr>
          <a:xfrm>
            <a:off x="1023600" y="4330900"/>
            <a:ext cx="31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Security Smell list in APPS Dataset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0" name="Google Shape;410;p51"/>
          <p:cNvSpPr txBox="1"/>
          <p:nvPr/>
        </p:nvSpPr>
        <p:spPr>
          <a:xfrm>
            <a:off x="5558288" y="2091175"/>
            <a:ext cx="313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Security Smell list from the Output of Fine-tuned GPT-Neo with APPS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2"/>
          <p:cNvSpPr txBox="1"/>
          <p:nvPr>
            <p:ph type="title"/>
          </p:nvPr>
        </p:nvSpPr>
        <p:spPr>
          <a:xfrm>
            <a:off x="457200" y="205978"/>
            <a:ext cx="7467600" cy="8574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Threats to </a:t>
            </a:r>
            <a:r>
              <a:rPr lang="en"/>
              <a:t>validity</a:t>
            </a:r>
            <a:endParaRPr/>
          </a:p>
        </p:txBody>
      </p:sp>
      <p:sp>
        <p:nvSpPr>
          <p:cNvPr id="416" name="Google Shape;416;p52"/>
          <p:cNvSpPr txBox="1"/>
          <p:nvPr>
            <p:ph idx="1" type="body"/>
          </p:nvPr>
        </p:nvSpPr>
        <p:spPr>
          <a:xfrm>
            <a:off x="457200" y="1200150"/>
            <a:ext cx="7467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1. Only for Python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2. Focused on GPT-Code-Clippy model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3. External tool: Pyline and Bandit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4. Not covering all code smell and security smell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5. Three training datasets and an evaluation dataset</a:t>
            </a:r>
            <a:endParaRPr/>
          </a:p>
        </p:txBody>
      </p:sp>
      <p:sp>
        <p:nvSpPr>
          <p:cNvPr id="417" name="Google Shape;417;p52"/>
          <p:cNvSpPr txBox="1"/>
          <p:nvPr>
            <p:ph idx="12" type="sldNum"/>
          </p:nvPr>
        </p:nvSpPr>
        <p:spPr>
          <a:xfrm>
            <a:off x="8153400" y="4816548"/>
            <a:ext cx="762000" cy="273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457200" y="205976"/>
            <a:ext cx="82296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/>
              <a:t>An </a:t>
            </a:r>
            <a:r>
              <a:rPr b="0" lang="en" sz="2800">
                <a:solidFill>
                  <a:srgbClr val="C9972C"/>
                </a:solidFill>
              </a:rPr>
              <a:t>Overview</a:t>
            </a:r>
            <a:r>
              <a:rPr b="0" lang="en" sz="2800"/>
              <a:t> of Transformer-based</a:t>
            </a:r>
            <a:endParaRPr b="0"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/>
              <a:t>Code Generation Techniques</a:t>
            </a:r>
            <a:endParaRPr b="0" sz="2800"/>
          </a:p>
        </p:txBody>
      </p:sp>
      <p:pic>
        <p:nvPicPr>
          <p:cNvPr id="185" name="Google Shape;1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36" y="2543201"/>
            <a:ext cx="2138378" cy="134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2808" y="2543195"/>
            <a:ext cx="2138383" cy="134317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5"/>
          <p:cNvSpPr txBox="1"/>
          <p:nvPr/>
        </p:nvSpPr>
        <p:spPr>
          <a:xfrm>
            <a:off x="8400600" y="477030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8" name="Google Shape;18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8984" y="2596211"/>
            <a:ext cx="2138382" cy="1343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6038" y="2970187"/>
            <a:ext cx="8004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7575" y="2970175"/>
            <a:ext cx="8004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5"/>
          <p:cNvSpPr txBox="1"/>
          <p:nvPr/>
        </p:nvSpPr>
        <p:spPr>
          <a:xfrm>
            <a:off x="197625" y="1935300"/>
            <a:ext cx="245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Code Generation Dataset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2" name="Google Shape;192;p35"/>
          <p:cNvSpPr txBox="1"/>
          <p:nvPr/>
        </p:nvSpPr>
        <p:spPr>
          <a:xfrm>
            <a:off x="3343800" y="1827588"/>
            <a:ext cx="245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Transformer-based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Large Language Model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35"/>
          <p:cNvSpPr txBox="1"/>
          <p:nvPr/>
        </p:nvSpPr>
        <p:spPr>
          <a:xfrm>
            <a:off x="6489975" y="1935288"/>
            <a:ext cx="245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Generated Source Code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4" name="Google Shape;19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30700" y="1387896"/>
            <a:ext cx="4482600" cy="3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title"/>
          </p:nvPr>
        </p:nvSpPr>
        <p:spPr>
          <a:xfrm>
            <a:off x="457200" y="205976"/>
            <a:ext cx="82296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rgbClr val="C9972C"/>
                </a:solidFill>
              </a:rPr>
              <a:t>Prompt</a:t>
            </a:r>
            <a:r>
              <a:rPr b="0" lang="en" sz="2800"/>
              <a:t> and </a:t>
            </a:r>
            <a:r>
              <a:rPr b="0" lang="en" sz="2800"/>
              <a:t>Code Generation Tool</a:t>
            </a:r>
            <a:endParaRPr b="0" sz="2800"/>
          </a:p>
        </p:txBody>
      </p:sp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00" y="882550"/>
            <a:ext cx="5403813" cy="35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6"/>
          <p:cNvPicPr preferRelativeResize="0"/>
          <p:nvPr/>
        </p:nvPicPr>
        <p:blipFill rotWithShape="1">
          <a:blip r:embed="rId4">
            <a:alphaModFix/>
          </a:blip>
          <a:srcRect b="33420" l="18525" r="26778" t="23716"/>
          <a:stretch/>
        </p:blipFill>
        <p:spPr>
          <a:xfrm>
            <a:off x="6617476" y="1450693"/>
            <a:ext cx="1815772" cy="52436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6"/>
          <p:cNvSpPr txBox="1"/>
          <p:nvPr/>
        </p:nvSpPr>
        <p:spPr>
          <a:xfrm>
            <a:off x="6095850" y="2441225"/>
            <a:ext cx="28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GPT-Code-Clippy (GPT-CC)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4" name="Google Shape;204;p36"/>
          <p:cNvSpPr/>
          <p:nvPr/>
        </p:nvSpPr>
        <p:spPr>
          <a:xfrm>
            <a:off x="1404400" y="1975050"/>
            <a:ext cx="1701300" cy="274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6"/>
          <p:cNvSpPr/>
          <p:nvPr/>
        </p:nvSpPr>
        <p:spPr>
          <a:xfrm>
            <a:off x="1639375" y="2209425"/>
            <a:ext cx="3816000" cy="108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/>
        </p:nvSpPr>
        <p:spPr>
          <a:xfrm>
            <a:off x="372300" y="324050"/>
            <a:ext cx="839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A233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What are</a:t>
            </a:r>
            <a:r>
              <a:rPr lang="en" sz="2800">
                <a:solidFill>
                  <a:srgbClr val="C9972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n" sz="2800">
                <a:solidFill>
                  <a:srgbClr val="C9972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Code smells </a:t>
            </a:r>
            <a:r>
              <a:rPr lang="en" sz="2800">
                <a:solidFill>
                  <a:srgbClr val="0A233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and</a:t>
            </a:r>
            <a:r>
              <a:rPr lang="en" sz="2800">
                <a:solidFill>
                  <a:srgbClr val="C9972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Security smells</a:t>
            </a:r>
            <a:r>
              <a:rPr lang="en" sz="2800">
                <a:solidFill>
                  <a:srgbClr val="0A233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?</a:t>
            </a:r>
            <a:endParaRPr sz="2800">
              <a:solidFill>
                <a:srgbClr val="0A233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12" name="Google Shape;212;p37"/>
          <p:cNvSpPr txBox="1"/>
          <p:nvPr/>
        </p:nvSpPr>
        <p:spPr>
          <a:xfrm>
            <a:off x="1614700" y="1670188"/>
            <a:ext cx="724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Code smells are </a:t>
            </a:r>
            <a:r>
              <a:rPr b="1" i="1" lang="en" sz="2400">
                <a:solidFill>
                  <a:srgbClr val="FF9715"/>
                </a:solidFill>
                <a:latin typeface="Raleway"/>
                <a:ea typeface="Raleway"/>
                <a:cs typeface="Raleway"/>
                <a:sym typeface="Raleway"/>
              </a:rPr>
              <a:t>symptoms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that may indicate the system has </a:t>
            </a:r>
            <a:r>
              <a:rPr b="1" i="1" lang="en" sz="2400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flaws</a:t>
            </a:r>
            <a:endParaRPr b="1" i="1" sz="2400">
              <a:solidFill>
                <a:srgbClr val="C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3" name="Google Shape;2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050" y="1986575"/>
            <a:ext cx="451100" cy="4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825" y="2545775"/>
            <a:ext cx="1181875" cy="118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7"/>
          <p:cNvSpPr txBox="1"/>
          <p:nvPr/>
        </p:nvSpPr>
        <p:spPr>
          <a:xfrm>
            <a:off x="5129500" y="4777300"/>
            <a:ext cx="373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5AABB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https://martinfowler.com/bliki/CodeSmell.html</a:t>
            </a:r>
            <a:r>
              <a:rPr lang="en" sz="1000"/>
              <a:t> </a:t>
            </a:r>
            <a:endParaRPr sz="1000"/>
          </a:p>
        </p:txBody>
      </p:sp>
      <p:sp>
        <p:nvSpPr>
          <p:cNvPr id="216" name="Google Shape;216;p37"/>
          <p:cNvSpPr txBox="1"/>
          <p:nvPr/>
        </p:nvSpPr>
        <p:spPr>
          <a:xfrm>
            <a:off x="1614700" y="2969875"/>
            <a:ext cx="72495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Security code smells (or simply “security smells”) are a </a:t>
            </a:r>
            <a:r>
              <a:rPr b="1" i="1" lang="en" sz="2400">
                <a:solidFill>
                  <a:srgbClr val="FF9715"/>
                </a:solidFill>
                <a:latin typeface="Raleway"/>
                <a:ea typeface="Raleway"/>
                <a:cs typeface="Raleway"/>
                <a:sym typeface="Raleway"/>
              </a:rPr>
              <a:t>subset</a:t>
            </a:r>
            <a:r>
              <a:rPr lang="en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of code smells that may lead to </a:t>
            </a:r>
            <a:r>
              <a:rPr b="1" i="1" lang="en"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security flaws</a:t>
            </a:r>
            <a:r>
              <a:rPr lang="en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7" name="Google Shape;217;p3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/>
        </p:nvSpPr>
        <p:spPr>
          <a:xfrm>
            <a:off x="674400" y="1023350"/>
            <a:ext cx="779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4" name="Google Shape;224;p38"/>
          <p:cNvSpPr txBox="1"/>
          <p:nvPr/>
        </p:nvSpPr>
        <p:spPr>
          <a:xfrm>
            <a:off x="372300" y="200400"/>
            <a:ext cx="839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C9972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Example</a:t>
            </a:r>
            <a:r>
              <a:rPr lang="en" sz="2800">
                <a:solidFill>
                  <a:srgbClr val="0A233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of </a:t>
            </a:r>
            <a:r>
              <a:rPr lang="en" sz="2800">
                <a:solidFill>
                  <a:srgbClr val="0A233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Code Smells and Security Smells</a:t>
            </a:r>
            <a:endParaRPr sz="2800">
              <a:solidFill>
                <a:srgbClr val="0A233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225" name="Google Shape;2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00" y="745950"/>
            <a:ext cx="8105775" cy="16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8"/>
          <p:cNvSpPr txBox="1"/>
          <p:nvPr/>
        </p:nvSpPr>
        <p:spPr>
          <a:xfrm>
            <a:off x="493050" y="2430450"/>
            <a:ext cx="80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Using the wrong exception catching order</a:t>
            </a:r>
            <a:endParaRPr i="1" sz="1800"/>
          </a:p>
        </p:txBody>
      </p:sp>
      <p:pic>
        <p:nvPicPr>
          <p:cNvPr id="227" name="Google Shape;22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213" y="2832900"/>
            <a:ext cx="8058150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8"/>
          <p:cNvSpPr txBox="1"/>
          <p:nvPr/>
        </p:nvSpPr>
        <p:spPr>
          <a:xfrm>
            <a:off x="534750" y="4128300"/>
            <a:ext cx="80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Use of Hard-coded Credentials (CWE-798)</a:t>
            </a:r>
            <a:endParaRPr i="1" sz="1800"/>
          </a:p>
        </p:txBody>
      </p:sp>
      <p:cxnSp>
        <p:nvCxnSpPr>
          <p:cNvPr id="229" name="Google Shape;229;p38"/>
          <p:cNvCxnSpPr/>
          <p:nvPr/>
        </p:nvCxnSpPr>
        <p:spPr>
          <a:xfrm flipH="1">
            <a:off x="3751825" y="1241175"/>
            <a:ext cx="1177800" cy="6900"/>
          </a:xfrm>
          <a:prstGeom prst="straightConnector1">
            <a:avLst/>
          </a:prstGeom>
          <a:noFill/>
          <a:ln cap="flat" cmpd="sng" w="3810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38"/>
          <p:cNvCxnSpPr/>
          <p:nvPr/>
        </p:nvCxnSpPr>
        <p:spPr>
          <a:xfrm flipH="1">
            <a:off x="3099675" y="1947100"/>
            <a:ext cx="1177800" cy="6900"/>
          </a:xfrm>
          <a:prstGeom prst="straightConnector1">
            <a:avLst/>
          </a:prstGeom>
          <a:noFill/>
          <a:ln cap="flat" cmpd="sng" w="38100">
            <a:solidFill>
              <a:srgbClr val="00843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38"/>
          <p:cNvCxnSpPr/>
          <p:nvPr/>
        </p:nvCxnSpPr>
        <p:spPr>
          <a:xfrm flipH="1">
            <a:off x="3099675" y="1463750"/>
            <a:ext cx="1177800" cy="69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38"/>
          <p:cNvCxnSpPr/>
          <p:nvPr/>
        </p:nvCxnSpPr>
        <p:spPr>
          <a:xfrm flipH="1">
            <a:off x="4760325" y="3342600"/>
            <a:ext cx="1177800" cy="6900"/>
          </a:xfrm>
          <a:prstGeom prst="straightConnector1">
            <a:avLst/>
          </a:prstGeom>
          <a:noFill/>
          <a:ln cap="flat" cmpd="sng" w="3810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38"/>
          <p:cNvCxnSpPr/>
          <p:nvPr/>
        </p:nvCxnSpPr>
        <p:spPr>
          <a:xfrm flipH="1">
            <a:off x="2760250" y="3851950"/>
            <a:ext cx="1177800" cy="6900"/>
          </a:xfrm>
          <a:prstGeom prst="straightConnector1">
            <a:avLst/>
          </a:prstGeom>
          <a:noFill/>
          <a:ln cap="flat" cmpd="sng" w="38100">
            <a:solidFill>
              <a:srgbClr val="00843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p3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457200" y="205976"/>
            <a:ext cx="82296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/>
              <a:t>Prior</a:t>
            </a:r>
            <a:r>
              <a:rPr b="0" lang="en" sz="2800"/>
              <a:t> Research and </a:t>
            </a:r>
            <a:r>
              <a:rPr b="0" lang="en" sz="2800">
                <a:solidFill>
                  <a:srgbClr val="C9972C"/>
                </a:solidFill>
              </a:rPr>
              <a:t>Motivation</a:t>
            </a:r>
            <a:endParaRPr b="0" sz="2800">
              <a:solidFill>
                <a:srgbClr val="C9972C"/>
              </a:solidFill>
            </a:endParaRPr>
          </a:p>
        </p:txBody>
      </p:sp>
      <p:sp>
        <p:nvSpPr>
          <p:cNvPr id="240" name="Google Shape;240;p39"/>
          <p:cNvSpPr txBox="1"/>
          <p:nvPr>
            <p:ph idx="1" type="body"/>
          </p:nvPr>
        </p:nvSpPr>
        <p:spPr>
          <a:xfrm>
            <a:off x="457200" y="973100"/>
            <a:ext cx="8229600" cy="39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Verifying whether the generated code is </a:t>
            </a:r>
            <a:r>
              <a:rPr b="1" lang="en" sz="2000">
                <a:solidFill>
                  <a:srgbClr val="00843D"/>
                </a:solidFill>
              </a:rPr>
              <a:t>functionally</a:t>
            </a:r>
            <a:r>
              <a:rPr lang="en" sz="2000">
                <a:solidFill>
                  <a:schemeClr val="dk1"/>
                </a:solidFill>
              </a:rPr>
              <a:t> correct but not the </a:t>
            </a:r>
            <a:r>
              <a:rPr b="1" lang="en" sz="2000">
                <a:solidFill>
                  <a:srgbClr val="FF0000"/>
                </a:solidFill>
              </a:rPr>
              <a:t>quality</a:t>
            </a:r>
            <a:r>
              <a:rPr lang="en" sz="2000">
                <a:solidFill>
                  <a:schemeClr val="dk1"/>
                </a:solidFill>
              </a:rPr>
              <a:t> of the generated code.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Investigating whether GitHub Copilot can </a:t>
            </a:r>
            <a:r>
              <a:rPr lang="en" sz="2000">
                <a:solidFill>
                  <a:srgbClr val="000000"/>
                </a:solidFill>
              </a:rPr>
              <a:t>generate</a:t>
            </a:r>
            <a:r>
              <a:rPr b="1" lang="en" sz="2000">
                <a:solidFill>
                  <a:srgbClr val="FF0000"/>
                </a:solidFill>
              </a:rPr>
              <a:t> vulnerable code</a:t>
            </a:r>
            <a:r>
              <a:rPr lang="en" sz="2000">
                <a:solidFill>
                  <a:schemeClr val="dk1"/>
                </a:solidFill>
              </a:rPr>
              <a:t> or whether it is</a:t>
            </a:r>
            <a:r>
              <a:rPr b="1" lang="en" sz="2000">
                <a:solidFill>
                  <a:srgbClr val="FF0000"/>
                </a:solidFill>
              </a:rPr>
              <a:t> as bad as humans</a:t>
            </a:r>
            <a:r>
              <a:rPr lang="en" sz="2000">
                <a:solidFill>
                  <a:schemeClr val="dk1"/>
                </a:solidFill>
              </a:rPr>
              <a:t> in generating insecure code.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Lack of an in-depth understanding of the quality of </a:t>
            </a:r>
            <a:r>
              <a:rPr b="1" lang="en" sz="2000">
                <a:solidFill>
                  <a:schemeClr val="accent4"/>
                </a:solidFill>
              </a:rPr>
              <a:t>training datasets</a:t>
            </a:r>
            <a:r>
              <a:rPr lang="en" sz="2000">
                <a:solidFill>
                  <a:schemeClr val="dk1"/>
                </a:solidFill>
              </a:rPr>
              <a:t> and whether code smells can potentially </a:t>
            </a:r>
            <a:r>
              <a:rPr b="1" lang="en" sz="2000">
                <a:solidFill>
                  <a:schemeClr val="accent4"/>
                </a:solidFill>
              </a:rPr>
              <a:t>leak</a:t>
            </a:r>
            <a:r>
              <a:rPr lang="en" sz="2000">
                <a:solidFill>
                  <a:schemeClr val="dk1"/>
                </a:solidFill>
              </a:rPr>
              <a:t> into the code generated by these models.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241" name="Google Shape;241;p3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/>
          <p:nvPr>
            <p:ph type="title"/>
          </p:nvPr>
        </p:nvSpPr>
        <p:spPr>
          <a:xfrm>
            <a:off x="457200" y="205976"/>
            <a:ext cx="82296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rgbClr val="C9972C"/>
                </a:solidFill>
              </a:rPr>
              <a:t>Overview</a:t>
            </a:r>
            <a:r>
              <a:rPr b="0" lang="en" sz="2800"/>
              <a:t> of the Study</a:t>
            </a:r>
            <a:endParaRPr b="0" sz="2800"/>
          </a:p>
        </p:txBody>
      </p:sp>
      <p:pic>
        <p:nvPicPr>
          <p:cNvPr id="247" name="Google Shape;2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36" y="2238401"/>
            <a:ext cx="2138378" cy="134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2808" y="2238395"/>
            <a:ext cx="2138383" cy="134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8984" y="2291411"/>
            <a:ext cx="2138382" cy="1343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6038" y="2665387"/>
            <a:ext cx="8004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7575" y="2665375"/>
            <a:ext cx="8004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0"/>
          <p:cNvSpPr txBox="1"/>
          <p:nvPr/>
        </p:nvSpPr>
        <p:spPr>
          <a:xfrm>
            <a:off x="197625" y="1630500"/>
            <a:ext cx="245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Code Generation Dataset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3" name="Google Shape;253;p40"/>
          <p:cNvSpPr txBox="1"/>
          <p:nvPr/>
        </p:nvSpPr>
        <p:spPr>
          <a:xfrm>
            <a:off x="3343800" y="1522788"/>
            <a:ext cx="245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Transformer-based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Large Language Model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4" name="Google Shape;254;p40"/>
          <p:cNvSpPr txBox="1"/>
          <p:nvPr/>
        </p:nvSpPr>
        <p:spPr>
          <a:xfrm>
            <a:off x="6489975" y="1630488"/>
            <a:ext cx="245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Generated Source Code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5" name="Google Shape;255;p40"/>
          <p:cNvSpPr txBox="1"/>
          <p:nvPr/>
        </p:nvSpPr>
        <p:spPr>
          <a:xfrm>
            <a:off x="-27975" y="4073750"/>
            <a:ext cx="290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RQ1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: code smells in training sets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6" name="Google Shape;256;p40"/>
          <p:cNvSpPr/>
          <p:nvPr/>
        </p:nvSpPr>
        <p:spPr>
          <a:xfrm>
            <a:off x="110775" y="1522800"/>
            <a:ext cx="2543400" cy="2373900"/>
          </a:xfrm>
          <a:prstGeom prst="ellipse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0"/>
          <p:cNvSpPr/>
          <p:nvPr/>
        </p:nvSpPr>
        <p:spPr>
          <a:xfrm>
            <a:off x="6340425" y="1522800"/>
            <a:ext cx="2543400" cy="2373900"/>
          </a:xfrm>
          <a:prstGeom prst="ellipse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0"/>
          <p:cNvSpPr txBox="1"/>
          <p:nvPr/>
        </p:nvSpPr>
        <p:spPr>
          <a:xfrm>
            <a:off x="6092775" y="3858200"/>
            <a:ext cx="303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Code smells in generated code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RQ2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: open source techniques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RQ3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: closed source 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techniques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9" name="Google Shape;259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6450" y="3860000"/>
            <a:ext cx="1477224" cy="4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43800" y="4626525"/>
            <a:ext cx="1549875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0"/>
          <p:cNvSpPr txBox="1"/>
          <p:nvPr/>
        </p:nvSpPr>
        <p:spPr>
          <a:xfrm>
            <a:off x="277488" y="1011413"/>
            <a:ext cx="21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Scope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: Python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40303" y="1011428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40"/>
          <p:cNvSpPr txBox="1"/>
          <p:nvPr/>
        </p:nvSpPr>
        <p:spPr>
          <a:xfrm>
            <a:off x="4990575" y="3580700"/>
            <a:ext cx="121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Convention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Error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Warning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Refactor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5" name="Google Shape;265;p40"/>
          <p:cNvSpPr txBox="1"/>
          <p:nvPr/>
        </p:nvSpPr>
        <p:spPr>
          <a:xfrm>
            <a:off x="4990575" y="4518825"/>
            <a:ext cx="110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Security Smells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>
            <p:ph type="title"/>
          </p:nvPr>
        </p:nvSpPr>
        <p:spPr>
          <a:xfrm>
            <a:off x="457200" y="205975"/>
            <a:ext cx="79389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RQ1</a:t>
            </a:r>
            <a:r>
              <a:rPr b="0" lang="en" sz="2800"/>
              <a:t>: </a:t>
            </a:r>
            <a:r>
              <a:rPr b="0" lang="en" sz="2400"/>
              <a:t>Are code smells present in the code generation </a:t>
            </a:r>
            <a:r>
              <a:rPr lang="en" sz="2400">
                <a:solidFill>
                  <a:srgbClr val="00843D"/>
                </a:solidFill>
              </a:rPr>
              <a:t>training datasets</a:t>
            </a:r>
            <a:r>
              <a:rPr b="0" lang="en" sz="2400"/>
              <a:t>?</a:t>
            </a:r>
            <a:endParaRPr sz="2800"/>
          </a:p>
        </p:txBody>
      </p:sp>
      <p:graphicFrame>
        <p:nvGraphicFramePr>
          <p:cNvPr id="271" name="Google Shape;271;p41"/>
          <p:cNvGraphicFramePr/>
          <p:nvPr/>
        </p:nvGraphicFramePr>
        <p:xfrm>
          <a:off x="3657975" y="2005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{6D4BE84F-6AC4-4579-BCD1-5926E0C7295E}</a:tableStyleId>
              </a:tblPr>
              <a:tblGrid>
                <a:gridCol w="1704550"/>
                <a:gridCol w="1704550"/>
                <a:gridCol w="1704550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Dataset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“Smelly” Samples (non-security)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Smelly Samples (security-related)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595959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APPS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69.15%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1.62%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Code Clippy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39.12%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10.27%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CodeXGlue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97.03%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5.32%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72" name="Google Shape;2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25" y="1005225"/>
            <a:ext cx="2940625" cy="37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1"/>
          <p:cNvSpPr/>
          <p:nvPr/>
        </p:nvSpPr>
        <p:spPr>
          <a:xfrm>
            <a:off x="457200" y="952225"/>
            <a:ext cx="3006900" cy="886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1"/>
          <p:cNvSpPr/>
          <p:nvPr/>
        </p:nvSpPr>
        <p:spPr>
          <a:xfrm>
            <a:off x="837900" y="1872425"/>
            <a:ext cx="2626200" cy="1096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1"/>
          <p:cNvSpPr/>
          <p:nvPr/>
        </p:nvSpPr>
        <p:spPr>
          <a:xfrm>
            <a:off x="774150" y="3090400"/>
            <a:ext cx="2732400" cy="65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1"/>
          <p:cNvSpPr/>
          <p:nvPr/>
        </p:nvSpPr>
        <p:spPr>
          <a:xfrm>
            <a:off x="899225" y="3788750"/>
            <a:ext cx="621900" cy="1015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1"/>
          <p:cNvSpPr/>
          <p:nvPr/>
        </p:nvSpPr>
        <p:spPr>
          <a:xfrm>
            <a:off x="2736525" y="3788750"/>
            <a:ext cx="621900" cy="1015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1"/>
          <p:cNvSpPr/>
          <p:nvPr/>
        </p:nvSpPr>
        <p:spPr>
          <a:xfrm>
            <a:off x="5362525" y="2615338"/>
            <a:ext cx="1704600" cy="39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1"/>
          <p:cNvSpPr/>
          <p:nvPr/>
        </p:nvSpPr>
        <p:spPr>
          <a:xfrm>
            <a:off x="7067125" y="2615338"/>
            <a:ext cx="1704600" cy="39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1"/>
          <p:cNvSpPr/>
          <p:nvPr/>
        </p:nvSpPr>
        <p:spPr>
          <a:xfrm>
            <a:off x="5362525" y="3011538"/>
            <a:ext cx="1704600" cy="39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1"/>
          <p:cNvSpPr/>
          <p:nvPr/>
        </p:nvSpPr>
        <p:spPr>
          <a:xfrm>
            <a:off x="7067125" y="3011538"/>
            <a:ext cx="1704600" cy="39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1"/>
          <p:cNvSpPr/>
          <p:nvPr/>
        </p:nvSpPr>
        <p:spPr>
          <a:xfrm>
            <a:off x="5362500" y="3407738"/>
            <a:ext cx="1704600" cy="39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1"/>
          <p:cNvSpPr/>
          <p:nvPr/>
        </p:nvSpPr>
        <p:spPr>
          <a:xfrm>
            <a:off x="7067125" y="3407738"/>
            <a:ext cx="1704600" cy="39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/>
          <p:nvPr>
            <p:ph type="title"/>
          </p:nvPr>
        </p:nvSpPr>
        <p:spPr>
          <a:xfrm>
            <a:off x="457200" y="205975"/>
            <a:ext cx="79389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RQ1</a:t>
            </a:r>
            <a:r>
              <a:rPr b="0" lang="en" sz="2800"/>
              <a:t>: </a:t>
            </a:r>
            <a:r>
              <a:rPr b="0" lang="en" sz="2400"/>
              <a:t>Are code smells present in the code generation </a:t>
            </a:r>
            <a:r>
              <a:rPr lang="en" sz="2400">
                <a:solidFill>
                  <a:srgbClr val="00843D"/>
                </a:solidFill>
              </a:rPr>
              <a:t>training datasets</a:t>
            </a:r>
            <a:r>
              <a:rPr b="0" lang="en" sz="2400"/>
              <a:t>?</a:t>
            </a:r>
            <a:endParaRPr sz="2800"/>
          </a:p>
        </p:txBody>
      </p:sp>
      <p:pic>
        <p:nvPicPr>
          <p:cNvPr id="290" name="Google Shape;29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25" y="1005225"/>
            <a:ext cx="2940625" cy="379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6550" y="1673575"/>
            <a:ext cx="4527749" cy="2355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7025" y="863875"/>
            <a:ext cx="4666799" cy="397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